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0"/>
  </p:notesMasterIdLst>
  <p:handoutMasterIdLst>
    <p:handoutMasterId r:id="rId11"/>
  </p:handoutMasterIdLst>
  <p:sldIdLst>
    <p:sldId id="265" r:id="rId3"/>
    <p:sldId id="393" r:id="rId4"/>
    <p:sldId id="389" r:id="rId5"/>
    <p:sldId id="394" r:id="rId6"/>
    <p:sldId id="391" r:id="rId7"/>
    <p:sldId id="392" r:id="rId8"/>
    <p:sldId id="39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B"/>
    <a:srgbClr val="000062"/>
    <a:srgbClr val="00CC00"/>
    <a:srgbClr val="FFFFFF"/>
    <a:srgbClr val="E70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D0DC6-5350-9C4D-80FA-EDE023F667A5}" v="658" dt="2020-03-02T05:09:42.421"/>
    <p1510:client id="{A828DE44-6C37-4AE1-BEBF-C78F591C90FE}" v="176" dt="2020-03-01T16:46:14.053"/>
    <p1510:client id="{C68FFDE8-1B8F-F927-38BC-DAAEFB987C98}" v="2" dt="2020-03-01T06:56:22.565"/>
    <p1510:client id="{F580AF72-44BE-9751-E2A8-89160B40DCFE}" v="1" dt="2020-03-01T17:52:00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0E8CC-8BFA-4E78-B6A0-AD3A2C288B51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4093-0028-4B4D-95E6-23F40944D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4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BAFB6C-8740-43FC-BF27-7C09F95E9241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41635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7"/>
            <a:ext cx="7772400" cy="646331"/>
          </a:xfrm>
        </p:spPr>
        <p:txBody>
          <a:bodyPr/>
          <a:lstStyle>
            <a:lvl1pPr>
              <a:defRPr sz="3600"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2"/>
            <a:ext cx="5791200" cy="8309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r Four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4863" y="68263"/>
            <a:ext cx="4529137" cy="1538287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8263"/>
            <a:ext cx="4529138" cy="1538287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1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5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0225" y="168275"/>
            <a:ext cx="3001963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2038" y="168275"/>
            <a:ext cx="3001962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68275"/>
            <a:ext cx="3001963" cy="153828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38475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05525" y="644525"/>
            <a:ext cx="0" cy="5476875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1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56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5" y="0"/>
            <a:ext cx="9140825" cy="609758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2406"/>
            <a:ext cx="7403976" cy="1675748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34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74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657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1F326-BFFF-49B2-88BB-E7D24B944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1D5C04-8B7B-4775-9DC4-A30FCCF5420E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A30631-7148-4899-8877-8EB2582E86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65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A62B9-22A4-4427-8B92-AB2B9B8AFFC8}"/>
              </a:ext>
            </a:extLst>
          </p:cNvPr>
          <p:cNvSpPr/>
          <p:nvPr userDrawn="1"/>
        </p:nvSpPr>
        <p:spPr>
          <a:xfrm>
            <a:off x="0" y="86380"/>
            <a:ext cx="76200" cy="5232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1293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21" descr="PSU_COE 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6275388"/>
            <a:ext cx="2347913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wrench-pa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332038"/>
            <a:ext cx="13541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97038" y="2332038"/>
            <a:ext cx="7250112" cy="1693862"/>
          </a:xfrm>
        </p:spPr>
        <p:txBody>
          <a:bodyPr/>
          <a:lstStyle>
            <a:lvl1pPr>
              <a:defRPr>
                <a:solidFill>
                  <a:srgbClr val="0077D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698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439"/>
            <a:ext cx="8229600" cy="1014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8927"/>
            <a:ext cx="8229600" cy="42770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652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10393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51007"/>
            <a:ext cx="7772400" cy="41383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00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1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w/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8275"/>
            <a:ext cx="3105150" cy="5946775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8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40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,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4150"/>
            <a:ext cx="9144000" cy="1301750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52463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7" descr="wrench-pap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168275"/>
            <a:ext cx="8937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8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Helvetica" panose="020B0604020202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pic>
        <p:nvPicPr>
          <p:cNvPr id="1029" name="Picture 9" descr="PSU_COE Logo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6275388"/>
            <a:ext cx="2347913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WCE_Globe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2579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Learning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6256338"/>
            <a:ext cx="54133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Discovery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248400"/>
            <a:ext cx="5540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3" descr="Engagement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6275388"/>
            <a:ext cx="5254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Box 1"/>
          <p:cNvSpPr txBox="1">
            <a:spLocks noChangeArrowheads="1"/>
          </p:cNvSpPr>
          <p:nvPr/>
        </p:nvSpPr>
        <p:spPr bwMode="auto">
          <a:xfrm>
            <a:off x="2298700" y="6273800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1"/>
              <a:t>World-class engineering through learning, discovery and engagement</a:t>
            </a:r>
          </a:p>
        </p:txBody>
      </p:sp>
    </p:spTree>
    <p:extLst>
      <p:ext uri="{BB962C8B-B14F-4D97-AF65-F5344CB8AC3E}">
        <p14:creationId xmlns:p14="http://schemas.microsoft.com/office/powerpoint/2010/main" val="213448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101576"/>
          </a:solidFill>
          <a:latin typeface="+mj-lt"/>
          <a:ea typeface="MS PGothic" panose="020B0600070205080204" pitchFamily="34" charset="-128"/>
          <a:cs typeface="Arial Rounded MT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MS PGothic" panose="020B0600070205080204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MS PGothic" panose="020B0600070205080204" pitchFamily="34" charset="-128"/>
          <a:cs typeface="Arial Rounded MT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robots.ox.ac.uk%2F~luca%2Fsiamese-fc.html&amp;psig=AOvVaw3vrOytbEYV6-WqxmMhFaj5&amp;ust=1583170790848000&amp;source=images&amp;cd=vfe&amp;ved=2ahUKEwi1t5D26PnnAhXM41MKHY3MDkwQr4kDegUIARDdA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url?sa=i&amp;url=https%3A%2F%2Fwww.groundai.com%2Fproject%2Fkalman-filter-based-heuristic-ensemble-a-new-perspective-on-ensemble-classification-using-kalman-filters%2F&amp;psig=AOvVaw1nRcKkPcOJyfMAj6KQ_DYy&amp;ust=1583210659086000&amp;source=images&amp;cd=vfe&amp;ved=2ahUKEwivyeS4_frnAhUDB98KHVUZBxMQr4kDegQIARB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hyperlink" Target="https://www.google.com/url?sa=i&amp;url=https%3A%2F%2Fwww.robots.ox.ac.uk%2F~luca%2Fsiamese-fc.html&amp;psig=AOvVaw3vrOytbEYV6-WqxmMhFaj5&amp;ust=1583170790848000&amp;source=images&amp;cd=vfe&amp;ved=2ahUKEwi1t5D26PnnAhXM41MKHY3MDkwQr4kDegUIARDdAQ" TargetMode="External"/><Relationship Id="rId4" Type="http://schemas.openxmlformats.org/officeDocument/2006/relationships/hyperlink" Target="https://www.google.com/url?sa=i&amp;url=https%3A%2F%2Fwww.mathworks.com%2Fvideos%2Funderstanding-kalman-filters-part-3-optimal-state-estimator--1490710645421.html&amp;psig=AOvVaw3HWHxLq7ZKPkFzPxfItS3X&amp;ust=1583170601977000&amp;source=images&amp;cd=vfe&amp;ved=2ahUKEwix1Yic6PnnAhXS51MKHUeOC9sQr4kDegUIARDTA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92099" y="2499577"/>
            <a:ext cx="6759801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zh-CN" sz="2000">
              <a:latin typeface="Helvetica" panose="020B0604020202030204" pitchFamily="34" charset="0"/>
            </a:endParaRPr>
          </a:p>
          <a:p>
            <a:pPr algn="ctr"/>
            <a:r>
              <a:rPr lang="en-US" altLang="zh-CN" sz="2000">
                <a:latin typeface="Helvetica" panose="020B0604020202030204" pitchFamily="34" charset="0"/>
              </a:rPr>
              <a:t>Liming Gao, Chengyu Hu, </a:t>
            </a:r>
            <a:r>
              <a:rPr lang="en-US" altLang="zh-CN" sz="2000" err="1">
                <a:latin typeface="Helvetica" panose="020B0604020202030204" pitchFamily="34" charset="0"/>
              </a:rPr>
              <a:t>Zekai</a:t>
            </a:r>
            <a:r>
              <a:rPr lang="en-US" altLang="zh-CN" sz="2000">
                <a:latin typeface="Helvetica" panose="020B0604020202030204" pitchFamily="34" charset="0"/>
              </a:rPr>
              <a:t> Liu, </a:t>
            </a:r>
            <a:r>
              <a:rPr lang="en-US" altLang="zh-CN" sz="2000" err="1">
                <a:latin typeface="Helvetica" panose="020B0604020202030204" pitchFamily="34" charset="0"/>
              </a:rPr>
              <a:t>Mingzhao</a:t>
            </a:r>
            <a:r>
              <a:rPr lang="en-US" altLang="zh-CN" sz="2000">
                <a:latin typeface="Helvetica" panose="020B0604020202030204" pitchFamily="34" charset="0"/>
              </a:rPr>
              <a:t> Yu</a:t>
            </a:r>
          </a:p>
          <a:p>
            <a:pPr algn="ctr"/>
            <a:r>
              <a:rPr lang="en-US" altLang="zh-CN" sz="2000">
                <a:latin typeface="Helvetica" panose="020B0604020202030204" pitchFamily="34" charset="0"/>
              </a:rPr>
              <a:t>Group</a:t>
            </a:r>
            <a:r>
              <a:rPr lang="zh-CN" altLang="en-US" sz="2000">
                <a:latin typeface="Helvetica" panose="020B0604020202030204" pitchFamily="34" charset="0"/>
              </a:rPr>
              <a:t> </a:t>
            </a:r>
            <a:r>
              <a:rPr lang="en-US" altLang="zh-CN" sz="2000">
                <a:latin typeface="Helvetica" panose="020B0604020202030204" pitchFamily="34" charset="0"/>
              </a:rPr>
              <a:t>12</a:t>
            </a:r>
          </a:p>
          <a:p>
            <a:pPr algn="ctr"/>
            <a:endParaRPr lang="en-US" altLang="en-US" sz="1800" baseline="30000">
              <a:latin typeface="Helvetica" panose="020B0604020202030204" pitchFamily="34" charset="0"/>
            </a:endParaRPr>
          </a:p>
          <a:p>
            <a:pPr algn="ctr"/>
            <a:endParaRPr lang="en-US" altLang="en-US" sz="1800" baseline="3000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zh-CN" sz="1800" b="0">
                <a:latin typeface="Helvetica" panose="020B0604020202030204" pitchFamily="34" charset="0"/>
              </a:rPr>
              <a:t>The Pennsylvania State University</a:t>
            </a:r>
            <a:endParaRPr lang="en-US" altLang="en-US" sz="1800" b="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br>
              <a:rPr lang="en-US"/>
            </a:br>
            <a:endParaRPr lang="en-US" altLang="en-US" sz="1800">
              <a:latin typeface="Helvetica" panose="020B060402020203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en-US" sz="1600">
                <a:latin typeface="Helvetica" panose="020B0604020202030204" pitchFamily="34" charset="0"/>
              </a:rPr>
              <a:t>01 March 2020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8417" y="652794"/>
            <a:ext cx="90471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Helvetica" panose="020B0604020202030204" pitchFamily="34" charset="0"/>
              </a:rPr>
              <a:t>Combined Kalman Filter and Siamese Network for Real-Time Visual Tracking</a:t>
            </a:r>
            <a:endParaRPr lang="en-US" altLang="en-US" sz="2800" dirty="0">
              <a:solidFill>
                <a:srgbClr val="000000"/>
              </a:solidFill>
              <a:latin typeface="Helvetica" panose="020B0604020202030204" pitchFamily="34" charset="0"/>
            </a:endParaRPr>
          </a:p>
        </p:txBody>
      </p:sp>
      <p:pic>
        <p:nvPicPr>
          <p:cNvPr id="3" name="Picture 2" descr="content image">
            <a:extLst>
              <a:ext uri="{FF2B5EF4-FFF2-40B4-BE49-F238E27FC236}">
                <a16:creationId xmlns:a16="http://schemas.microsoft.com/office/drawing/2014/main" id="{4A79EC4F-D9D9-4317-8226-DD3D23B9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" y="5903893"/>
            <a:ext cx="3041313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894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97357"/>
            <a:ext cx="8915400" cy="523220"/>
          </a:xfrm>
        </p:spPr>
        <p:txBody>
          <a:bodyPr/>
          <a:lstStyle/>
          <a:p>
            <a:r>
              <a:rPr lang="en-US" altLang="zh-CN" dirty="0">
                <a:latin typeface="Helvetica"/>
                <a:cs typeface="Helvetica"/>
              </a:rPr>
              <a:t>Problem:</a:t>
            </a:r>
            <a:r>
              <a:rPr lang="zh-CN" altLang="en-US" dirty="0">
                <a:latin typeface="Helvetica"/>
                <a:cs typeface="Helvetica"/>
              </a:rPr>
              <a:t> </a:t>
            </a:r>
            <a:r>
              <a:rPr lang="en-US" altLang="zh-CN" dirty="0">
                <a:latin typeface="Helvetica"/>
                <a:cs typeface="Helvetica"/>
              </a:rPr>
              <a:t>Occlusion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544286" y="1169944"/>
            <a:ext cx="8447314" cy="1702594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fontAlgn="base"/>
            <a:r>
              <a:rPr lang="en-US" altLang="zh-CN" sz="2000" b="1" dirty="0">
                <a:solidFill>
                  <a:schemeClr val="tx1"/>
                </a:solidFill>
                <a:ea typeface="+mn-lt"/>
                <a:cs typeface="+mn-lt"/>
              </a:rPr>
              <a:t>Siamese-FC</a:t>
            </a:r>
          </a:p>
          <a:p>
            <a:pPr fontAlgn="base"/>
            <a:endParaRPr lang="en-US" altLang="zh-CN" sz="2000" b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Only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tracking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offline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to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use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limited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training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data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to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build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a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Uses the first frame target as the template for</a:t>
            </a: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subsequent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</a:t>
            </a:r>
            <a:r>
              <a:rPr 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rackers highly rely on similarity scores to predict the target’s position</a:t>
            </a:r>
            <a:endParaRPr lang="en-US" altLang="zh-CN" b="1" dirty="0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230946" y="4454316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124A9C8-683A-584D-84D3-617B95E9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27" y="3432883"/>
            <a:ext cx="3968602" cy="20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AE595-FDAE-7442-A51C-1BA6AA9550E7}"/>
              </a:ext>
            </a:extLst>
          </p:cNvPr>
          <p:cNvSpPr txBox="1"/>
          <p:nvPr/>
        </p:nvSpPr>
        <p:spPr>
          <a:xfrm>
            <a:off x="3974080" y="5651262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SiameseFC tracker</a:t>
            </a:r>
          </a:p>
          <a:p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robots.ox.ac.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</a:t>
            </a:r>
            <a:endParaRPr lang="en-US" sz="800" dirty="0">
              <a:solidFill>
                <a:schemeClr val="bg1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68018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</p:spPr>
        <p:txBody>
          <a:bodyPr/>
          <a:lstStyle/>
          <a:p>
            <a:r>
              <a:rPr lang="en-US" altLang="zh-CN" dirty="0"/>
              <a:t>Dataset </a:t>
            </a:r>
            <a:endParaRPr lang="zh-CN" altLang="en-US" dirty="0"/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1534552" y="1456045"/>
            <a:ext cx="3127097" cy="3945910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</a:t>
            </a: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ILSVRC</a:t>
            </a:r>
            <a:r>
              <a:rPr lang="zh-CN" altLang="en-US" sz="2000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</a:p>
          <a:p>
            <a:pPr>
              <a:defRPr/>
            </a:pP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zh-CN" altLang="en-US" sz="20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Occlusion with Siam-FC</a:t>
            </a:r>
          </a:p>
          <a:p>
            <a:pPr>
              <a:defRPr/>
            </a:pP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(Original</a:t>
            </a:r>
            <a:r>
              <a:rPr lang="zh-CN" altLang="en-US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CNN)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000" b="1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2</a:t>
            </a:r>
          </a:p>
          <a:p>
            <a:pPr>
              <a:defRPr/>
            </a:pP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Occlusion with Siam-FC</a:t>
            </a:r>
          </a:p>
          <a:p>
            <a:pPr>
              <a:defRPr/>
            </a:pP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(With</a:t>
            </a:r>
            <a:r>
              <a:rPr lang="zh-CN" altLang="en-US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</a:t>
            </a:r>
            <a:r>
              <a:rPr lang="zh-CN" altLang="en-US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A1B35-5330-8D40-9F32-EA402703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51" y="1456045"/>
            <a:ext cx="2772085" cy="155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985BE-486F-134B-994A-8AFEE0A7C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49" y="3842656"/>
            <a:ext cx="2772087" cy="15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2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/>
                <a:cs typeface="Helvetica"/>
              </a:rPr>
              <a:t>Approach</a:t>
            </a:r>
            <a:endParaRPr lang="zh-CN" dirty="0"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4FAF-8623-A64E-8A45-FAD09D2598FF}"/>
              </a:ext>
            </a:extLst>
          </p:cNvPr>
          <p:cNvSpPr txBox="1"/>
          <p:nvPr/>
        </p:nvSpPr>
        <p:spPr>
          <a:xfrm>
            <a:off x="212658" y="4045485"/>
            <a:ext cx="1847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/>
          </a:p>
          <a:p>
            <a:endParaRPr lang="en-US" altLang="zh-CN">
              <a:ea typeface="宋体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68E35-9E54-2C4A-B5FA-73A4F26E4D1F}"/>
              </a:ext>
            </a:extLst>
          </p:cNvPr>
          <p:cNvSpPr txBox="1"/>
          <p:nvPr/>
        </p:nvSpPr>
        <p:spPr>
          <a:xfrm>
            <a:off x="90542" y="660093"/>
            <a:ext cx="8981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sz="2400" b="1" dirty="0">
                <a:ea typeface="+mn-lt"/>
                <a:cs typeface="+mn-lt"/>
              </a:rPr>
              <a:t>Kalman filter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Obtain the target motion information</a:t>
            </a:r>
            <a:endParaRPr lang="zh-CN" altLang="en-US" b="1" dirty="0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Combine it with the Siamese network for stable tracking</a:t>
            </a:r>
            <a:endParaRPr lang="zh-CN" altLang="en-US" b="1" dirty="0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The motion information is used to resolve the occlusion of the target </a:t>
            </a:r>
            <a:endParaRPr lang="zh-CN" altLang="en-US" b="1" dirty="0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  <a:p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and change the selection method of the search area </a:t>
            </a:r>
            <a:r>
              <a:rPr 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during the</a:t>
            </a:r>
            <a:r>
              <a:rPr lang="en-US" altLang="zh-CN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tracking process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124A9C8-683A-584D-84D3-617B95E9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8" y="4026188"/>
            <a:ext cx="3968602" cy="20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DD088-BAC6-7247-8D62-9410E6377BC7}"/>
              </a:ext>
            </a:extLst>
          </p:cNvPr>
          <p:cNvSpPr txBox="1"/>
          <p:nvPr/>
        </p:nvSpPr>
        <p:spPr>
          <a:xfrm>
            <a:off x="5105008" y="6205212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Kalman Filter-based Heuristic Ensemble: A New Perspective on ...</a:t>
            </a:r>
          </a:p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groundai.com</a:t>
            </a:r>
          </a:p>
          <a:p>
            <a:br>
              <a:rPr lang="en-US" sz="800" dirty="0"/>
            </a:br>
            <a:endParaRPr lang="en-US" sz="800" dirty="0">
              <a:solidFill>
                <a:schemeClr val="bg1">
                  <a:lumMod val="75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AE595-FDAE-7442-A51C-1BA6AA9550E7}"/>
              </a:ext>
            </a:extLst>
          </p:cNvPr>
          <p:cNvSpPr txBox="1"/>
          <p:nvPr/>
        </p:nvSpPr>
        <p:spPr>
          <a:xfrm>
            <a:off x="1273294" y="618138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SiameseFC tracker</a:t>
            </a:r>
          </a:p>
          <a:p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robots.ox.ac.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</a:t>
            </a:r>
            <a:endParaRPr lang="en-US" sz="800" dirty="0">
              <a:solidFill>
                <a:schemeClr val="bg1">
                  <a:lumMod val="75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2A865-0CB9-FC43-B135-1964E43B1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877" y="2445009"/>
            <a:ext cx="3562350" cy="2066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E51A4-532F-3044-9353-2B2FBA43E58F}"/>
              </a:ext>
            </a:extLst>
          </p:cNvPr>
          <p:cNvSpPr txBox="1"/>
          <p:nvPr/>
        </p:nvSpPr>
        <p:spPr>
          <a:xfrm>
            <a:off x="146308" y="3142190"/>
            <a:ext cx="3201669" cy="75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Times" pitchFamily="2" charset="0"/>
                <a:ea typeface="+mj-ea"/>
              </a:rPr>
              <a:t>(x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  <a:ea typeface="+mj-ea"/>
              </a:rPr>
              <a:t>y</a:t>
            </a:r>
            <a:r>
              <a:rPr lang="en-US" altLang="zh-CN" sz="1600" b="1" baseline="-25000" dirty="0">
                <a:latin typeface="Times" pitchFamily="2" charset="0"/>
                <a:ea typeface="+mj-ea"/>
              </a:rPr>
              <a:t>1</a:t>
            </a:r>
            <a:r>
              <a:rPr lang="en-US" altLang="zh-CN" sz="1600" b="1" dirty="0">
                <a:latin typeface="Times" pitchFamily="2" charset="0"/>
                <a:ea typeface="+mj-ea"/>
              </a:rPr>
              <a:t>),</a:t>
            </a:r>
            <a:r>
              <a:rPr lang="zh-CN" altLang="en-US" sz="1600" b="1" dirty="0">
                <a:latin typeface="Times" pitchFamily="2" charset="0"/>
                <a:ea typeface="+mj-ea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(x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y</a:t>
            </a:r>
            <a:r>
              <a:rPr lang="en-US" altLang="zh-CN" sz="1600" b="1" baseline="-25000" dirty="0">
                <a:latin typeface="Times" pitchFamily="2" charset="0"/>
              </a:rPr>
              <a:t>2</a:t>
            </a:r>
            <a:r>
              <a:rPr lang="en-US" altLang="zh-CN" sz="1600" b="1" dirty="0">
                <a:latin typeface="Times" pitchFamily="2" charset="0"/>
              </a:rPr>
              <a:t>),…,(</a:t>
            </a:r>
            <a:r>
              <a:rPr lang="en-US" altLang="zh-CN" sz="1600" b="1" dirty="0" err="1">
                <a:latin typeface="Times" pitchFamily="2" charset="0"/>
              </a:rPr>
              <a:t>x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en-US" altLang="zh-CN" sz="1600" b="1" dirty="0">
                <a:latin typeface="Times" pitchFamily="2" charset="0"/>
              </a:rPr>
              <a:t>,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 err="1">
                <a:latin typeface="Times" pitchFamily="2" charset="0"/>
              </a:rPr>
              <a:t>y</a:t>
            </a:r>
            <a:r>
              <a:rPr lang="en-US" altLang="zh-CN" sz="1600" b="1" baseline="-25000" dirty="0" err="1">
                <a:latin typeface="Times" pitchFamily="2" charset="0"/>
              </a:rPr>
              <a:t>N</a:t>
            </a:r>
            <a:r>
              <a:rPr lang="zh-CN" altLang="en-US" sz="1600" b="1" baseline="-25000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)</a:t>
            </a:r>
            <a:endParaRPr lang="en-US" altLang="zh-CN" sz="1600" b="1" dirty="0">
              <a:latin typeface="Times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" pitchFamily="2" charset="0"/>
                <a:ea typeface="+mj-ea"/>
              </a:rPr>
              <a:t>Positions</a:t>
            </a:r>
            <a:r>
              <a:rPr lang="zh-CN" altLang="en-US" sz="1400" dirty="0">
                <a:latin typeface="Times" pitchFamily="2" charset="0"/>
                <a:ea typeface="+mj-ea"/>
              </a:rPr>
              <a:t> </a:t>
            </a:r>
            <a:r>
              <a:rPr lang="en-US" altLang="zh-CN" sz="1400" dirty="0">
                <a:latin typeface="Times" pitchFamily="2" charset="0"/>
                <a:ea typeface="+mj-ea"/>
              </a:rPr>
              <a:t>of</a:t>
            </a:r>
            <a:r>
              <a:rPr lang="zh-CN" altLang="en-US" sz="1400" dirty="0">
                <a:latin typeface="Times" pitchFamily="2" charset="0"/>
                <a:ea typeface="+mj-ea"/>
              </a:rPr>
              <a:t> </a:t>
            </a:r>
            <a:r>
              <a:rPr lang="en-US" altLang="zh-CN" sz="1400" dirty="0">
                <a:latin typeface="Times" pitchFamily="2" charset="0"/>
                <a:ea typeface="+mj-ea"/>
              </a:rPr>
              <a:t>previous</a:t>
            </a:r>
            <a:r>
              <a:rPr lang="zh-CN" altLang="en-US" sz="1400" dirty="0">
                <a:latin typeface="Times" pitchFamily="2" charset="0"/>
                <a:ea typeface="+mj-ea"/>
              </a:rPr>
              <a:t> </a:t>
            </a:r>
            <a:r>
              <a:rPr lang="en-US" altLang="zh-CN" sz="1400" dirty="0">
                <a:latin typeface="Times" pitchFamily="2" charset="0"/>
                <a:ea typeface="+mj-ea"/>
              </a:rPr>
              <a:t>N</a:t>
            </a:r>
            <a:r>
              <a:rPr lang="zh-CN" altLang="en-US" sz="1400" dirty="0">
                <a:latin typeface="Times" pitchFamily="2" charset="0"/>
                <a:ea typeface="+mj-ea"/>
              </a:rPr>
              <a:t> </a:t>
            </a:r>
            <a:r>
              <a:rPr lang="en-US" altLang="zh-CN" sz="1400" dirty="0">
                <a:latin typeface="Times" pitchFamily="2" charset="0"/>
                <a:ea typeface="+mj-ea"/>
              </a:rPr>
              <a:t>bounding</a:t>
            </a:r>
            <a:r>
              <a:rPr lang="zh-CN" altLang="en-US" sz="1400" dirty="0">
                <a:latin typeface="Times" pitchFamily="2" charset="0"/>
                <a:ea typeface="+mj-ea"/>
              </a:rPr>
              <a:t> </a:t>
            </a:r>
            <a:r>
              <a:rPr lang="en-US" altLang="zh-CN" sz="1400" dirty="0">
                <a:latin typeface="Times" pitchFamily="2" charset="0"/>
                <a:ea typeface="+mj-ea"/>
              </a:rPr>
              <a:t>box</a:t>
            </a:r>
            <a:endParaRPr lang="en-US" sz="1400" dirty="0">
              <a:latin typeface="Times" pitchFamily="2" charset="0"/>
              <a:ea typeface="+mj-ea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D92E2-7DD1-F349-A857-B48F8BB9414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172961" y="4890790"/>
            <a:ext cx="1634931" cy="5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7DD4DAA-4415-6943-82D0-4BD9CBF0AD73}"/>
              </a:ext>
            </a:extLst>
          </p:cNvPr>
          <p:cNvSpPr/>
          <p:nvPr/>
        </p:nvSpPr>
        <p:spPr>
          <a:xfrm>
            <a:off x="5807892" y="4603536"/>
            <a:ext cx="739416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Gate:</a:t>
            </a:r>
            <a:r>
              <a:rPr lang="zh-CN" altLang="en-US" sz="1600" dirty="0"/>
              <a:t> </a:t>
            </a:r>
            <a:r>
              <a:rPr lang="en-US" altLang="zh-CN" sz="1600" dirty="0"/>
              <a:t>0.5</a:t>
            </a:r>
            <a:endParaRPr lang="en-US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3DE09-3761-AE4D-9461-321D7C0B458A}"/>
              </a:ext>
            </a:extLst>
          </p:cNvPr>
          <p:cNvCxnSpPr>
            <a:cxnSpLocks/>
          </p:cNvCxnSpPr>
          <p:nvPr/>
        </p:nvCxnSpPr>
        <p:spPr>
          <a:xfrm>
            <a:off x="7144663" y="3446822"/>
            <a:ext cx="944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CC4C78-43B9-C443-8BD7-3980FAB31784}"/>
              </a:ext>
            </a:extLst>
          </p:cNvPr>
          <p:cNvCxnSpPr>
            <a:cxnSpLocks/>
          </p:cNvCxnSpPr>
          <p:nvPr/>
        </p:nvCxnSpPr>
        <p:spPr>
          <a:xfrm flipV="1">
            <a:off x="6554283" y="4890645"/>
            <a:ext cx="1137990" cy="52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63CEEC-521C-0D4A-9F9E-DFFAADE76444}"/>
              </a:ext>
            </a:extLst>
          </p:cNvPr>
          <p:cNvCxnSpPr>
            <a:cxnSpLocks/>
          </p:cNvCxnSpPr>
          <p:nvPr/>
        </p:nvCxnSpPr>
        <p:spPr>
          <a:xfrm flipV="1">
            <a:off x="7699248" y="3446822"/>
            <a:ext cx="0" cy="147551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C80930-4C49-A94D-BAA0-E442995A3C5D}"/>
              </a:ext>
            </a:extLst>
          </p:cNvPr>
          <p:cNvCxnSpPr>
            <a:cxnSpLocks/>
          </p:cNvCxnSpPr>
          <p:nvPr/>
        </p:nvCxnSpPr>
        <p:spPr>
          <a:xfrm flipV="1">
            <a:off x="3985485" y="5188313"/>
            <a:ext cx="0" cy="657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09B565-206E-D94E-B29D-D53F9185A651}"/>
              </a:ext>
            </a:extLst>
          </p:cNvPr>
          <p:cNvCxnSpPr>
            <a:cxnSpLocks/>
          </p:cNvCxnSpPr>
          <p:nvPr/>
        </p:nvCxnSpPr>
        <p:spPr>
          <a:xfrm>
            <a:off x="3985485" y="5845665"/>
            <a:ext cx="4103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5662DB-A355-494D-B9AF-F64515A174DC}"/>
              </a:ext>
            </a:extLst>
          </p:cNvPr>
          <p:cNvCxnSpPr>
            <a:cxnSpLocks/>
          </p:cNvCxnSpPr>
          <p:nvPr/>
        </p:nvCxnSpPr>
        <p:spPr>
          <a:xfrm>
            <a:off x="7695760" y="4890790"/>
            <a:ext cx="3488" cy="954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FD80FD1-FD3F-4C43-BDFA-B1F1451D49B9}"/>
              </a:ext>
            </a:extLst>
          </p:cNvPr>
          <p:cNvSpPr txBox="1"/>
          <p:nvPr/>
        </p:nvSpPr>
        <p:spPr>
          <a:xfrm>
            <a:off x="6554283" y="4584032"/>
            <a:ext cx="110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If</a:t>
            </a:r>
            <a:r>
              <a:rPr lang="zh-CN" altLang="en-US" sz="1200" dirty="0">
                <a:solidFill>
                  <a:srgbClr val="0070C0"/>
                </a:solidFill>
              </a:rPr>
              <a:t> </a:t>
            </a:r>
            <a:r>
              <a:rPr lang="en-US" altLang="zh-CN" sz="1200" dirty="0">
                <a:solidFill>
                  <a:srgbClr val="0070C0"/>
                </a:solidFill>
              </a:rPr>
              <a:t>maximal&lt;0.5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64DC7A-3E70-2640-81CF-0D8450407D09}"/>
              </a:ext>
            </a:extLst>
          </p:cNvPr>
          <p:cNvSpPr txBox="1"/>
          <p:nvPr/>
        </p:nvSpPr>
        <p:spPr>
          <a:xfrm>
            <a:off x="6547308" y="4973338"/>
            <a:ext cx="110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If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maximal&gt;0.5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182062-1096-AC4D-8787-5779150D13F8}"/>
              </a:ext>
            </a:extLst>
          </p:cNvPr>
          <p:cNvSpPr txBox="1"/>
          <p:nvPr/>
        </p:nvSpPr>
        <p:spPr>
          <a:xfrm>
            <a:off x="4337050" y="4922339"/>
            <a:ext cx="132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Maximal</a:t>
            </a:r>
            <a:r>
              <a:rPr lang="zh-CN" altLang="en-US" sz="1200" dirty="0"/>
              <a:t> </a:t>
            </a:r>
            <a:r>
              <a:rPr lang="en-US" altLang="zh-CN" sz="1200" dirty="0"/>
              <a:t>score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correlation</a:t>
            </a:r>
            <a:r>
              <a:rPr lang="zh-CN" altLang="en-US" sz="1200" dirty="0"/>
              <a:t> </a:t>
            </a:r>
            <a:r>
              <a:rPr lang="en-US" altLang="zh-CN" sz="1200" dirty="0"/>
              <a:t>map</a:t>
            </a:r>
            <a:endParaRPr lang="en-US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742E50-F059-8047-B390-31010C490D62}"/>
              </a:ext>
            </a:extLst>
          </p:cNvPr>
          <p:cNvSpPr/>
          <p:nvPr/>
        </p:nvSpPr>
        <p:spPr>
          <a:xfrm>
            <a:off x="3722877" y="3575304"/>
            <a:ext cx="382779" cy="10282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FD4265-2543-5440-9A23-4B3301F1E933}"/>
              </a:ext>
            </a:extLst>
          </p:cNvPr>
          <p:cNvCxnSpPr>
            <a:cxnSpLocks/>
          </p:cNvCxnSpPr>
          <p:nvPr/>
        </p:nvCxnSpPr>
        <p:spPr>
          <a:xfrm>
            <a:off x="3347977" y="3524063"/>
            <a:ext cx="9085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8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</p:spPr>
        <p:txBody>
          <a:bodyPr/>
          <a:lstStyle/>
          <a:p>
            <a:r>
              <a:rPr lang="en-US" altLang="zh-CN" dirty="0"/>
              <a:t>Kalman filter  </a:t>
            </a:r>
            <a:endParaRPr lang="zh-CN" altLang="en-US" dirty="0"/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77108" y="3445449"/>
            <a:ext cx="8989781" cy="408623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Partial</a:t>
            </a:r>
            <a:r>
              <a:rPr lang="zh-CN" altLang="en-US" b="1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82751F-9B0A-479C-B2E5-691948085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413984"/>
              </p:ext>
            </p:extLst>
          </p:nvPr>
        </p:nvGraphicFramePr>
        <p:xfrm>
          <a:off x="485833" y="2330056"/>
          <a:ext cx="2556895" cy="53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2184120" imgH="457200" progId="Equation.DSMT4">
                  <p:embed/>
                </p:oleObj>
              </mc:Choice>
              <mc:Fallback>
                <p:oleObj name="Equation" r:id="rId3" imgW="2184120" imgH="457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A82751F-9B0A-479C-B2E5-69194808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833" y="2330056"/>
                        <a:ext cx="2556895" cy="53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C3C7E1-CDEF-4BB8-B817-A35AAC2E5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91945"/>
              </p:ext>
            </p:extLst>
          </p:nvPr>
        </p:nvGraphicFramePr>
        <p:xfrm>
          <a:off x="4253408" y="2207235"/>
          <a:ext cx="3921442" cy="1122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3149280" imgH="901440" progId="Equation.DSMT4">
                  <p:embed/>
                </p:oleObj>
              </mc:Choice>
              <mc:Fallback>
                <p:oleObj name="Equation" r:id="rId5" imgW="3149280" imgH="9014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C3C7E1-CDEF-4BB8-B817-A35AAC2E5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3408" y="2207235"/>
                        <a:ext cx="3921442" cy="1122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085CB8B-2D0F-42D1-9526-F04197D0C509}"/>
              </a:ext>
            </a:extLst>
          </p:cNvPr>
          <p:cNvSpPr/>
          <p:nvPr/>
        </p:nvSpPr>
        <p:spPr>
          <a:xfrm>
            <a:off x="76200" y="683487"/>
            <a:ext cx="78703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Since neither observed value nor estimated value are perfectly reliable, we use Kalman filter to combine these two values and get a more rationable result.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ABBA2-2E2E-41CA-AA58-AF3ADBDC4DE5}"/>
              </a:ext>
            </a:extLst>
          </p:cNvPr>
          <p:cNvSpPr/>
          <p:nvPr/>
        </p:nvSpPr>
        <p:spPr>
          <a:xfrm>
            <a:off x="76200" y="17223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b="1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Prediction and update </a:t>
            </a:r>
            <a:endParaRPr lang="zh-CN" altLang="en-US" b="1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9DB58-D8DA-45B4-8C03-717E79D6C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37" y="3854072"/>
            <a:ext cx="4109721" cy="29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8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thfilter">
            <a:hlinkClick r:id="" action="ppaction://media"/>
            <a:extLst>
              <a:ext uri="{FF2B5EF4-FFF2-40B4-BE49-F238E27FC236}">
                <a16:creationId xmlns:a16="http://schemas.microsoft.com/office/drawing/2014/main" id="{5DC29159-9605-4748-8D1E-8232BC8BE8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31" end="3305"/>
                </p14:media>
              </p:ext>
            </p:extLst>
          </p:nvPr>
        </p:nvPicPr>
        <p:blipFill rotWithShape="1">
          <a:blip r:embed="rId4"/>
          <a:srcRect l="34300" t="38358" r="34029" b="21112"/>
          <a:stretch/>
        </p:blipFill>
        <p:spPr>
          <a:xfrm>
            <a:off x="2710619" y="3984189"/>
            <a:ext cx="3722761" cy="26801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F6B00F7-6A2E-5D4C-828D-889CC459E159}"/>
              </a:ext>
            </a:extLst>
          </p:cNvPr>
          <p:cNvGrpSpPr/>
          <p:nvPr/>
        </p:nvGrpSpPr>
        <p:grpSpPr>
          <a:xfrm>
            <a:off x="6932586" y="4745574"/>
            <a:ext cx="2059014" cy="948012"/>
            <a:chOff x="7064827" y="4671772"/>
            <a:chExt cx="2059014" cy="948012"/>
          </a:xfrm>
        </p:grpSpPr>
        <p:sp>
          <p:nvSpPr>
            <p:cNvPr id="9" name="Star: 5 Points 12">
              <a:extLst>
                <a:ext uri="{FF2B5EF4-FFF2-40B4-BE49-F238E27FC236}">
                  <a16:creationId xmlns:a16="http://schemas.microsoft.com/office/drawing/2014/main" id="{E4B32E67-140A-A645-B056-CC6BF6B1AA2A}"/>
                </a:ext>
              </a:extLst>
            </p:cNvPr>
            <p:cNvSpPr/>
            <p:nvPr/>
          </p:nvSpPr>
          <p:spPr>
            <a:xfrm>
              <a:off x="7064827" y="4764998"/>
              <a:ext cx="182880" cy="18288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0C0E2D-CDFB-7148-899E-258690AC3C43}"/>
                </a:ext>
              </a:extLst>
            </p:cNvPr>
            <p:cNvSpPr/>
            <p:nvPr/>
          </p:nvSpPr>
          <p:spPr>
            <a:xfrm>
              <a:off x="7097483" y="5343678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CA60D-07FB-8044-8126-C5D2AF1C53DE}"/>
                </a:ext>
              </a:extLst>
            </p:cNvPr>
            <p:cNvSpPr txBox="1"/>
            <p:nvPr/>
          </p:nvSpPr>
          <p:spPr>
            <a:xfrm>
              <a:off x="7317641" y="4671772"/>
              <a:ext cx="1806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w/o Kalman filter</a:t>
              </a: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94E1B0-FE69-634B-93C5-EC0812C1D737}"/>
                </a:ext>
              </a:extLst>
            </p:cNvPr>
            <p:cNvSpPr txBox="1"/>
            <p:nvPr/>
          </p:nvSpPr>
          <p:spPr>
            <a:xfrm>
              <a:off x="7362869" y="5250452"/>
              <a:ext cx="168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w/ Kalman filter</a:t>
              </a:r>
              <a:endParaRPr lang="en-US"/>
            </a:p>
          </p:txBody>
        </p:sp>
      </p:grpSp>
      <p:pic>
        <p:nvPicPr>
          <p:cNvPr id="6" name="withfilter">
            <a:hlinkClick r:id="" action="ppaction://media"/>
            <a:extLst>
              <a:ext uri="{FF2B5EF4-FFF2-40B4-BE49-F238E27FC236}">
                <a16:creationId xmlns:a16="http://schemas.microsoft.com/office/drawing/2014/main" id="{DDE0DE98-D86D-5945-8BB5-87097CE2CD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31" end="3305"/>
                </p14:media>
              </p:ext>
            </p:extLst>
          </p:nvPr>
        </p:nvPicPr>
        <p:blipFill rotWithShape="1">
          <a:blip r:embed="rId4"/>
          <a:srcRect l="6796" t="8124" r="68569" b="59434"/>
          <a:stretch/>
        </p:blipFill>
        <p:spPr>
          <a:xfrm>
            <a:off x="572243" y="1256510"/>
            <a:ext cx="3392719" cy="2513430"/>
          </a:xfrm>
          <a:prstGeom prst="rect">
            <a:avLst/>
          </a:prstGeom>
        </p:spPr>
      </p:pic>
      <p:pic>
        <p:nvPicPr>
          <p:cNvPr id="7" name="withfilter">
            <a:hlinkClick r:id="" action="ppaction://media"/>
            <a:extLst>
              <a:ext uri="{FF2B5EF4-FFF2-40B4-BE49-F238E27FC236}">
                <a16:creationId xmlns:a16="http://schemas.microsoft.com/office/drawing/2014/main" id="{6863FB3F-416B-6740-A4F2-F3E4625365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31" end="3305"/>
                </p14:media>
              </p:ext>
            </p:extLst>
          </p:nvPr>
        </p:nvPicPr>
        <p:blipFill rotWithShape="1">
          <a:blip r:embed="rId4"/>
          <a:srcRect l="6057" t="50981" r="69308" b="16577"/>
          <a:stretch/>
        </p:blipFill>
        <p:spPr>
          <a:xfrm>
            <a:off x="5179039" y="1257640"/>
            <a:ext cx="3392719" cy="2513430"/>
          </a:xfrm>
          <a:prstGeom prst="rect">
            <a:avLst/>
          </a:prstGeom>
        </p:spPr>
      </p:pic>
      <p:sp>
        <p:nvSpPr>
          <p:cNvPr id="13" name="流程图: 可选过程 1">
            <a:extLst>
              <a:ext uri="{FF2B5EF4-FFF2-40B4-BE49-F238E27FC236}">
                <a16:creationId xmlns:a16="http://schemas.microsoft.com/office/drawing/2014/main" id="{D16C5147-5E8A-6C48-8AB0-82C01C095A65}"/>
              </a:ext>
            </a:extLst>
          </p:cNvPr>
          <p:cNvSpPr/>
          <p:nvPr/>
        </p:nvSpPr>
        <p:spPr>
          <a:xfrm>
            <a:off x="154219" y="606873"/>
            <a:ext cx="8989781" cy="442674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00D8-3913-5C43-B688-410990BF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Kalman filter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90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AD57-A7FE-4C8F-8078-5FD14AAC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</p:spPr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reliminary </a:t>
            </a:r>
            <a:r>
              <a:rPr lang="en-US" altLang="zh-CN" dirty="0"/>
              <a:t>R</a:t>
            </a:r>
            <a:r>
              <a:rPr lang="en-US" dirty="0"/>
              <a:t>esult</a:t>
            </a:r>
            <a:endParaRPr lang="zh-CN" altLang="en-US" dirty="0"/>
          </a:p>
        </p:txBody>
      </p:sp>
      <p:sp>
        <p:nvSpPr>
          <p:cNvPr id="4" name="流程图: 可选过程 1">
            <a:extLst>
              <a:ext uri="{FF2B5EF4-FFF2-40B4-BE49-F238E27FC236}">
                <a16:creationId xmlns:a16="http://schemas.microsoft.com/office/drawing/2014/main" id="{A44A3A42-4CFD-41A8-A836-DDD369289D9B}"/>
              </a:ext>
            </a:extLst>
          </p:cNvPr>
          <p:cNvSpPr/>
          <p:nvPr/>
        </p:nvSpPr>
        <p:spPr>
          <a:xfrm>
            <a:off x="152400" y="914400"/>
            <a:ext cx="571991" cy="442674"/>
          </a:xfrm>
          <a:prstGeom prst="flowChartAlternateProcess">
            <a:avLst/>
          </a:prstGeom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000" b="1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9B515-0908-408F-ACF3-6BEA9113B99C}"/>
              </a:ext>
            </a:extLst>
          </p:cNvPr>
          <p:cNvSpPr/>
          <p:nvPr/>
        </p:nvSpPr>
        <p:spPr>
          <a:xfrm>
            <a:off x="400791" y="914400"/>
            <a:ext cx="49703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Kalman</a:t>
            </a:r>
          </a:p>
          <a:p>
            <a:pPr>
              <a:defRPr/>
            </a:pPr>
            <a:endParaRPr lang="en-US" altLang="zh-CN" sz="2000" b="1" dirty="0">
              <a:solidFill>
                <a:srgbClr val="000062"/>
              </a:solidFill>
              <a:latin typeface="Helvetica"/>
              <a:ea typeface="微软雅黑"/>
              <a:cs typeface="Times New Roman"/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1.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Find the value of variances R,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Q,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W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2.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The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motion models(Transition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matrix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and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control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matrix) are difficult to determine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3B1BA-7831-0648-A054-B5F9AC564840}"/>
              </a:ext>
            </a:extLst>
          </p:cNvPr>
          <p:cNvSpPr txBox="1"/>
          <p:nvPr/>
        </p:nvSpPr>
        <p:spPr>
          <a:xfrm>
            <a:off x="5292438" y="945178"/>
            <a:ext cx="3557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Siamese-FC</a:t>
            </a:r>
          </a:p>
          <a:p>
            <a:endParaRPr lang="en-US" dirty="0"/>
          </a:p>
          <a:p>
            <a:pPr>
              <a:defRPr/>
            </a:pP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The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Neural networks are slow to make predictions</a:t>
            </a:r>
          </a:p>
          <a:p>
            <a:pPr>
              <a:defRPr/>
            </a:pPr>
            <a:endParaRPr lang="en-US" altLang="zh-CN" sz="1600" b="1" dirty="0">
              <a:solidFill>
                <a:srgbClr val="00006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DA9D9-FC27-E144-8329-984E4FB4AA08}"/>
              </a:ext>
            </a:extLst>
          </p:cNvPr>
          <p:cNvSpPr txBox="1"/>
          <p:nvPr/>
        </p:nvSpPr>
        <p:spPr>
          <a:xfrm>
            <a:off x="400791" y="2844224"/>
            <a:ext cx="83424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Next</a:t>
            </a:r>
            <a:r>
              <a:rPr lang="zh-CN" altLang="en-US" sz="2000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 </a:t>
            </a:r>
            <a:r>
              <a:rPr lang="en-US" altLang="zh-CN" sz="2000" b="1" dirty="0">
                <a:solidFill>
                  <a:srgbClr val="000062"/>
                </a:solidFill>
                <a:latin typeface="Helvetica"/>
                <a:ea typeface="微软雅黑"/>
                <a:cs typeface="Times New Roman"/>
              </a:rPr>
              <a:t>Step</a:t>
            </a:r>
          </a:p>
          <a:p>
            <a:endParaRPr lang="en-US" altLang="zh-CN" dirty="0"/>
          </a:p>
          <a:p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1.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Crop large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search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images to small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ones to shorten prediction time</a:t>
            </a:r>
          </a:p>
          <a:p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2.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Improve the</a:t>
            </a:r>
            <a:r>
              <a:rPr lang="zh-CN" altLang="en-US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lang="en-US" altLang="zh-CN" sz="1600" b="1" dirty="0">
                <a:solidFill>
                  <a:srgbClr val="0000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Kalman filter algorithm to predict complex trajectories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FBB7C-FA1C-884C-B765-D1131726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69" y="4509433"/>
            <a:ext cx="4588332" cy="20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E-Research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On-screen Show (4:3)</PresentationFormat>
  <Paragraphs>68</Paragraphs>
  <Slides>7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Microsoft YaHei</vt:lpstr>
      <vt:lpstr>Arial</vt:lpstr>
      <vt:lpstr>Calibri</vt:lpstr>
      <vt:lpstr>Helvetica</vt:lpstr>
      <vt:lpstr>Times</vt:lpstr>
      <vt:lpstr>Office Theme</vt:lpstr>
      <vt:lpstr>CoE-Research-Template</vt:lpstr>
      <vt:lpstr>Equation</vt:lpstr>
      <vt:lpstr>PowerPoint Presentation</vt:lpstr>
      <vt:lpstr>Problem: Occlusion</vt:lpstr>
      <vt:lpstr>Dataset </vt:lpstr>
      <vt:lpstr>Approach</vt:lpstr>
      <vt:lpstr>Kalman filter  </vt:lpstr>
      <vt:lpstr>Kalman filter </vt:lpstr>
      <vt:lpstr>Preliminary Result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Liu, Zekai</cp:lastModifiedBy>
  <cp:revision>2</cp:revision>
  <dcterms:created xsi:type="dcterms:W3CDTF">2014-02-19T23:34:34Z</dcterms:created>
  <dcterms:modified xsi:type="dcterms:W3CDTF">2020-03-03T04:36:25Z</dcterms:modified>
</cp:coreProperties>
</file>